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34CBC6-C1FB-45E6-A694-CA0125D807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43095F-2BCA-48DD-A638-A4A8659CD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679B948-1E40-47EB-9284-5C48EFCB8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89A508-9164-4F74-9505-BAAB11566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98AF68-67F7-4E7D-9DB9-4F6550E65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085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D133A-2E15-4E73-A2A2-BAE97C641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E66588-0664-4741-99D0-EC40516D2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224A9D-5336-445B-B5BB-21E6EC2AC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D3BB52-6BEE-4EEA-86FD-809E41A0F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F484EB-B34B-4091-AF3B-82EF8B6BB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591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1E1E8D9-427A-491F-B449-195E2A8676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432BCC-1170-4230-A399-8A8D97B54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746AF48-79DB-45DF-B7C4-FAF48D9DB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5AE252-1F99-4BBF-8037-DACEC62D3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57D9BD-826F-43C7-9A60-63873E60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3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1EC793-2DD4-4193-AB71-2EFD59B61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D886C1-2397-4F1A-844A-A228CC6F8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D51CD8-A515-4749-9E29-F75719AC6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A267BC-DB89-4C34-8C6B-CD39B6FF5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97D397-0679-45FA-880C-70A2D76A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68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90E630-D3F5-4CA0-855E-4EC59AD46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11A7CC-9541-44E9-AAE2-20A9460692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D4874C-9429-44C3-B5C5-82C1E9199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CA6BE4-8733-4B8A-AF52-5D07E6809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0C0E8E-FA4A-4039-811A-3FB95DB1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48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A175F5-F88A-4C1A-8262-9927E4548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CC0BF9-AAF5-4129-9C8A-BD5B0F232B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F001427-DCF7-4446-BB5C-608B885610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7AA76A2-B69D-401B-A3B7-DFFB6742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D74DBFD-808E-4167-B02D-A6637191F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50EA75-B4E1-4566-AD07-4A0CD5021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7710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BD9B2-4985-4BFA-AD12-8E4BE4CD6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07CEEF4-F5E7-4535-96EF-DE42B1EEB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13FEECD-2CFE-4CA3-B68C-EF530A0B9F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95FE2F2-A9A7-4AD0-9617-CD91651D3C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936B15B-1BA6-45FA-BB67-F95B5E55F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A2E607-BC1C-466E-9891-801EE7BA7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EEC130F-527D-40C1-9A9B-4B8DAC431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88B851-8A48-4978-A416-2244D30A8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298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130BB7-EF60-47BF-BF54-AA10EC5FA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7005EB-D50E-436C-8131-647D7666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496171D-93ED-4519-A33A-E9EB705E1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B79AFC6-4D8B-4171-B5FD-2D737B250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815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FE646FD-CD87-4077-8813-4D8DB9A72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1FE491F-8A84-4F84-8C6F-548CA25F0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33B0906-0D6E-4519-A2CC-A5794BD8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564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CA822F-2F45-4238-A86F-34A92DDB3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02134C-D566-4724-8D24-353A6ACDC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E2F208-B6BD-4301-A38F-129975BF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6EE0F5-334F-4548-BCBE-9C733D087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AF822FE-027A-4937-9DB3-72322C8E6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E3F977-1193-4B83-B9E0-DD5A5AA6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11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5836E6-A20B-4613-9488-0EA7AC50E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709D23E-B0B7-4162-AAD6-7134DEFDE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244C67-03BC-4F90-A637-AAA2A133A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A0196F-F493-42D3-82BA-A205112BB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3F8610-EB3A-44CD-B7C5-2099B91D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FB1AD88-D1C3-4B4D-A8B6-C37940FAC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00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B2E135D-0B4B-45E9-9958-C15AC3E66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71F4B2-8C13-433E-BEEC-75BC2E31E2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32814A-3AA7-4502-8139-1A25190A3D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A1583-CE91-454E-BA95-B372A17975F4}" type="datetimeFigureOut">
              <a:rPr lang="fr-FR" smtClean="0"/>
              <a:t>27/10/2021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201CAD2-C773-498D-9E54-59665764BF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3A5DA1-CB5A-40B1-A58A-FC2D4255EB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1906A-347A-40EF-A2C5-5F4D50D1960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145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5FFFFD-5843-4105-84FD-CFA99798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6218"/>
            <a:ext cx="12192000" cy="3705542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fr-FR" sz="44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Hypertension artérielle incidente, facteurs associés dans les établissements pénitentiaires au Burkina Faso</a:t>
            </a:r>
            <a:endParaRPr lang="fr-F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81CF97-D660-474E-B4BA-59A823E4E3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701223"/>
            <a:ext cx="12192000" cy="1587817"/>
          </a:xfrm>
        </p:spPr>
        <p:txBody>
          <a:bodyPr/>
          <a:lstStyle/>
          <a:p>
            <a:pPr algn="ctr"/>
            <a:r>
              <a:rPr lang="fr-F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Jean Kaboré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Innocent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Bassékoa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Nama, </a:t>
            </a:r>
            <a:r>
              <a:rPr lang="fr-FR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Jeoffray Diendéré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Séni</a:t>
            </a:r>
            <a:r>
              <a:rPr lang="fr-F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Kouanda</a:t>
            </a:r>
          </a:p>
          <a:p>
            <a:pPr algn="ctr"/>
            <a:r>
              <a:rPr lang="fr-FR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SOCARB</a:t>
            </a:r>
          </a:p>
          <a:p>
            <a:pPr algn="ctr"/>
            <a:r>
              <a:rPr lang="fr-FR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 Orale, Bobo-Dioulasso, 27 octobre 2021</a:t>
            </a:r>
          </a:p>
        </p:txBody>
      </p:sp>
    </p:spTree>
    <p:extLst>
      <p:ext uri="{BB962C8B-B14F-4D97-AF65-F5344CB8AC3E}">
        <p14:creationId xmlns:p14="http://schemas.microsoft.com/office/powerpoint/2010/main" val="2396690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D3F17C-0E17-4780-B1C9-311E27298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600325"/>
            <a:ext cx="9753600" cy="1325563"/>
          </a:xfrm>
        </p:spPr>
        <p:txBody>
          <a:bodyPr>
            <a:normAutofit/>
          </a:bodyPr>
          <a:lstStyle/>
          <a:p>
            <a:r>
              <a:rPr lang="fr-FR" sz="6000" b="1" dirty="0">
                <a:latin typeface="Arial" panose="020B0604020202020204" pitchFamily="34" charset="0"/>
                <a:cs typeface="Arial" panose="020B0604020202020204" pitchFamily="34" charset="0"/>
              </a:rPr>
              <a:t>Merci pour votre attention</a:t>
            </a:r>
          </a:p>
        </p:txBody>
      </p:sp>
    </p:spTree>
    <p:extLst>
      <p:ext uri="{BB962C8B-B14F-4D97-AF65-F5344CB8AC3E}">
        <p14:creationId xmlns:p14="http://schemas.microsoft.com/office/powerpoint/2010/main" val="1547840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E8341-0EE9-4B85-B9C5-D7156500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-40639"/>
            <a:ext cx="12100560" cy="104648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B1CBF2-95F4-4F7B-A5BF-8EF92D6E2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" y="1341121"/>
            <a:ext cx="12029440" cy="1818639"/>
          </a:xfrm>
        </p:spPr>
        <p:txBody>
          <a:bodyPr>
            <a:normAutofit/>
          </a:bodyPr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Prévalence HTA </a:t>
            </a:r>
            <a:r>
              <a:rPr lang="fr-FR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 Burkina Faso : </a:t>
            </a: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18% </a:t>
            </a: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(chez les 25 – 64 ans, STEPS, 2013)</a:t>
            </a:r>
          </a:p>
          <a:p>
            <a:pPr algn="just"/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Milieu Urbain: 25% (IC: 20 – 30)                             </a:t>
            </a: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Milieu rural: 15% (IC: 14 – 17)</a:t>
            </a:r>
          </a:p>
          <a:p>
            <a:pPr algn="ctr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OMS :  1/3 des plus de 18 ans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F445184-7857-4F3A-8C1C-385BA1481B34}"/>
              </a:ext>
            </a:extLst>
          </p:cNvPr>
          <p:cNvSpPr txBox="1"/>
          <p:nvPr/>
        </p:nvSpPr>
        <p:spPr>
          <a:xfrm>
            <a:off x="40640" y="5212695"/>
            <a:ext cx="12120880" cy="15011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Objectif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Analyser les facteurs associés à la survenue de l’HTA dans les établissements pénitentiaires du Burkina Faso.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D9E9E52A-C793-4144-B851-8126EB84FE6D}"/>
              </a:ext>
            </a:extLst>
          </p:cNvPr>
          <p:cNvSpPr txBox="1"/>
          <p:nvPr/>
        </p:nvSpPr>
        <p:spPr>
          <a:xfrm>
            <a:off x="-10160" y="3211175"/>
            <a:ext cx="12192000" cy="1501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Justification de la tenue de l’étude en milieu pénitentiaire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Spécificité de l’environnement.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Données insuffisantes en milieu carcéral au Burkina Faso</a:t>
            </a:r>
          </a:p>
        </p:txBody>
      </p:sp>
    </p:spTree>
    <p:extLst>
      <p:ext uri="{BB962C8B-B14F-4D97-AF65-F5344CB8AC3E}">
        <p14:creationId xmlns:p14="http://schemas.microsoft.com/office/powerpoint/2010/main" val="319623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E8341-0EE9-4B85-B9C5-D7156500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-40639"/>
            <a:ext cx="12100560" cy="104648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Méthode d’étude 1/4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C71ACD54-5F37-4371-B4D4-5C151A962E6F}"/>
              </a:ext>
            </a:extLst>
          </p:cNvPr>
          <p:cNvSpPr txBox="1">
            <a:spLocks/>
          </p:cNvSpPr>
          <p:nvPr/>
        </p:nvSpPr>
        <p:spPr>
          <a:xfrm>
            <a:off x="0" y="1483360"/>
            <a:ext cx="12100560" cy="3312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d’étude : cas/témoins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 : </a:t>
            </a: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(e) détenu (e) porteur d’une HTA survenue pendant la durée de son incarcération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Témoin: </a:t>
            </a:r>
            <a:r>
              <a:rPr lang="fr-FR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(e) détenu (e) sans antécédent personnel d’HTA dont les chiffres tensionnels étaient normaux au moment de l’enquête</a:t>
            </a:r>
            <a:endParaRPr lang="fr-FR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E48B2DE-1F09-4CD3-9A5C-04DC39C3B343}"/>
              </a:ext>
            </a:extLst>
          </p:cNvPr>
          <p:cNvSpPr txBox="1"/>
          <p:nvPr/>
        </p:nvSpPr>
        <p:spPr>
          <a:xfrm>
            <a:off x="975360" y="5320715"/>
            <a:ext cx="1013714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 d’appariement :  i) Âge (±3 ans)  ii) Lieu de détention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04726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E8341-0EE9-4B85-B9C5-D7156500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-91439"/>
            <a:ext cx="12100560" cy="104648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Méthode d’étude 2/4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B1CBF2-95F4-4F7B-A5BF-8EF92D6E2D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20" y="2987041"/>
            <a:ext cx="12171680" cy="3870959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sujets nécessaire (NSN) pour l’étude: 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 fait à l’aide du logiciel : </a:t>
            </a:r>
            <a:r>
              <a:rPr lang="fr-FR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EpiInfo</a:t>
            </a: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® 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 de calcul : </a:t>
            </a: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Détresse psychologique</a:t>
            </a:r>
          </a:p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manque d’information: Deux plus en milieu carcéral au Burkina, risque de première espèce fixé à 5%; puissance à 80%</a:t>
            </a:r>
          </a:p>
          <a:p>
            <a:pPr algn="ctr">
              <a:lnSpc>
                <a:spcPct val="150000"/>
              </a:lnSpc>
            </a:pPr>
            <a:r>
              <a:rPr lang="fr-F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NSN = 276, soit un cas pour un témoin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C71ACD54-5F37-4371-B4D4-5C151A962E6F}"/>
              </a:ext>
            </a:extLst>
          </p:cNvPr>
          <p:cNvSpPr txBox="1">
            <a:spLocks/>
          </p:cNvSpPr>
          <p:nvPr/>
        </p:nvSpPr>
        <p:spPr>
          <a:xfrm>
            <a:off x="91440" y="944881"/>
            <a:ext cx="12009120" cy="2042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Lieu, Site de l’étude </a:t>
            </a:r>
          </a:p>
          <a:p>
            <a:pPr algn="just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Burkina Faso, Six établissements pénitentiaires du pays</a:t>
            </a:r>
          </a:p>
          <a:p>
            <a:pPr algn="ctr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Période de l’étude</a:t>
            </a:r>
          </a:p>
          <a:p>
            <a:pPr algn="just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26 mai au 27 juillet 2021</a:t>
            </a:r>
          </a:p>
        </p:txBody>
      </p:sp>
    </p:spTree>
    <p:extLst>
      <p:ext uri="{BB962C8B-B14F-4D97-AF65-F5344CB8AC3E}">
        <p14:creationId xmlns:p14="http://schemas.microsoft.com/office/powerpoint/2010/main" val="78663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E8341-0EE9-4B85-B9C5-D7156500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-91439"/>
            <a:ext cx="12100560" cy="104648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Méthode d’étude 3/4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C71ACD54-5F37-4371-B4D4-5C151A962E6F}"/>
              </a:ext>
            </a:extLst>
          </p:cNvPr>
          <p:cNvSpPr txBox="1">
            <a:spLocks/>
          </p:cNvSpPr>
          <p:nvPr/>
        </p:nvSpPr>
        <p:spPr>
          <a:xfrm>
            <a:off x="91440" y="944881"/>
            <a:ext cx="12009120" cy="497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 de sélection des participants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5CDD8E19-0A88-4E9C-A3F6-048D9B0C4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70759"/>
              </p:ext>
            </p:extLst>
          </p:nvPr>
        </p:nvGraphicFramePr>
        <p:xfrm>
          <a:off x="132080" y="1422401"/>
          <a:ext cx="12009120" cy="3569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7662">
                  <a:extLst>
                    <a:ext uri="{9D8B030D-6E8A-4147-A177-3AD203B41FA5}">
                      <a16:colId xmlns:a16="http://schemas.microsoft.com/office/drawing/2014/main" val="463771550"/>
                    </a:ext>
                  </a:extLst>
                </a:gridCol>
                <a:gridCol w="3446019">
                  <a:extLst>
                    <a:ext uri="{9D8B030D-6E8A-4147-A177-3AD203B41FA5}">
                      <a16:colId xmlns:a16="http://schemas.microsoft.com/office/drawing/2014/main" val="1141728433"/>
                    </a:ext>
                  </a:extLst>
                </a:gridCol>
                <a:gridCol w="4385439">
                  <a:extLst>
                    <a:ext uri="{9D8B030D-6E8A-4147-A177-3AD203B41FA5}">
                      <a16:colId xmlns:a16="http://schemas.microsoft.com/office/drawing/2014/main" val="3479259821"/>
                    </a:ext>
                  </a:extLst>
                </a:gridCol>
              </a:tblGrid>
              <a:tr h="5714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</a:rPr>
                        <a:t>Etablissements pénitentiaires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Cas sélectionnés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>
                          <a:effectLst/>
                        </a:rPr>
                        <a:t>Témoins sélectionnés</a:t>
                      </a:r>
                      <a:endParaRPr lang="fr-F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54218490"/>
                  </a:ext>
                </a:extLst>
              </a:tr>
              <a:tr h="343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Ouagadougou (PHS)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39 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39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17519"/>
                  </a:ext>
                </a:extLst>
              </a:tr>
              <a:tr h="343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Bobo Dioulasso (MACB)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35 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>
                          <a:effectLst/>
                        </a:rPr>
                        <a:t>35</a:t>
                      </a:r>
                      <a:endParaRPr lang="fr-F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1362078"/>
                  </a:ext>
                </a:extLst>
              </a:tr>
              <a:tr h="343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Tenkodogo (MAC)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24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>
                          <a:effectLst/>
                        </a:rPr>
                        <a:t>24</a:t>
                      </a:r>
                      <a:endParaRPr lang="fr-F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8375761"/>
                  </a:ext>
                </a:extLst>
              </a:tr>
              <a:tr h="343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</a:rPr>
                        <a:t>Ouahigouya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>
                          <a:effectLst/>
                        </a:rPr>
                        <a:t>19 </a:t>
                      </a:r>
                      <a:endParaRPr lang="fr-F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19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9032826"/>
                  </a:ext>
                </a:extLst>
              </a:tr>
              <a:tr h="343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</a:rPr>
                        <a:t>Nouna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>
                          <a:effectLst/>
                        </a:rPr>
                        <a:t>14</a:t>
                      </a:r>
                      <a:endParaRPr lang="fr-F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14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5457497"/>
                  </a:ext>
                </a:extLst>
              </a:tr>
              <a:tr h="34304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>
                          <a:effectLst/>
                        </a:rPr>
                        <a:t>Dédougou</a:t>
                      </a:r>
                      <a:endParaRPr lang="fr-F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>
                          <a:effectLst/>
                        </a:rPr>
                        <a:t>07</a:t>
                      </a:r>
                      <a:endParaRPr lang="fr-FR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07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0983886"/>
                  </a:ext>
                </a:extLst>
              </a:tr>
              <a:tr h="75355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dirty="0">
                          <a:effectLst/>
                        </a:rPr>
                        <a:t>Total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138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2400" b="1" dirty="0">
                          <a:effectLst/>
                        </a:rPr>
                        <a:t>138</a:t>
                      </a:r>
                      <a:endParaRPr lang="fr-FR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3993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991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E8341-0EE9-4B85-B9C5-D7156500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-91439"/>
            <a:ext cx="12100560" cy="104648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Méthode d’étude 4/4</a:t>
            </a:r>
          </a:p>
        </p:txBody>
      </p:sp>
      <p:sp>
        <p:nvSpPr>
          <p:cNvPr id="4" name="Espace réservé du texte 2">
            <a:extLst>
              <a:ext uri="{FF2B5EF4-FFF2-40B4-BE49-F238E27FC236}">
                <a16:creationId xmlns:a16="http://schemas.microsoft.com/office/drawing/2014/main" id="{C71ACD54-5F37-4371-B4D4-5C151A962E6F}"/>
              </a:ext>
            </a:extLst>
          </p:cNvPr>
          <p:cNvSpPr txBox="1">
            <a:spLocks/>
          </p:cNvSpPr>
          <p:nvPr/>
        </p:nvSpPr>
        <p:spPr>
          <a:xfrm>
            <a:off x="91440" y="944881"/>
            <a:ext cx="12009120" cy="497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Variables d’intérêts &amp; mode recueil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C9CC9DB-25E0-4673-826E-E9F121D2038B}"/>
              </a:ext>
            </a:extLst>
          </p:cNvPr>
          <p:cNvSpPr txBox="1"/>
          <p:nvPr/>
        </p:nvSpPr>
        <p:spPr>
          <a:xfrm>
            <a:off x="40640" y="1414195"/>
            <a:ext cx="11826240" cy="577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Variable dépendante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r-F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HTA apparue pendant l’incarcération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45F8C2A-09EB-4982-A718-E37E4149EC18}"/>
              </a:ext>
            </a:extLst>
          </p:cNvPr>
          <p:cNvSpPr txBox="1"/>
          <p:nvPr/>
        </p:nvSpPr>
        <p:spPr>
          <a:xfrm>
            <a:off x="60960" y="2074595"/>
            <a:ext cx="12009120" cy="3901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Variable explicative principale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r-F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détresse psychologique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“General Health questionnaire” (GHQ 12) et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core GHQ ≥ 2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indique une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détresse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Autres 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Variables socio-démographiques, socio-économiques (portefeuille)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Antécédents Médicaux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Hygiène de vie (consommation de substances, …)</a:t>
            </a:r>
          </a:p>
          <a:p>
            <a:pPr>
              <a:lnSpc>
                <a:spcPct val="150000"/>
              </a:lnSpc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Indice de masse corporelle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A4C9AF6-9E7E-49A2-A535-3484C8B4DA47}"/>
              </a:ext>
            </a:extLst>
          </p:cNvPr>
          <p:cNvSpPr txBox="1"/>
          <p:nvPr/>
        </p:nvSpPr>
        <p:spPr>
          <a:xfrm>
            <a:off x="50800" y="6108115"/>
            <a:ext cx="11826240" cy="577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Analyses statistiques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r-FR" sz="24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Régression logistique</a:t>
            </a:r>
          </a:p>
        </p:txBody>
      </p:sp>
    </p:spTree>
    <p:extLst>
      <p:ext uri="{BB962C8B-B14F-4D97-AF65-F5344CB8AC3E}">
        <p14:creationId xmlns:p14="http://schemas.microsoft.com/office/powerpoint/2010/main" val="408937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E8341-0EE9-4B85-B9C5-D7156500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-91439"/>
            <a:ext cx="12100560" cy="104648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Résultats 1/1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45F8C2A-09EB-4982-A718-E37E4149EC18}"/>
              </a:ext>
            </a:extLst>
          </p:cNvPr>
          <p:cNvSpPr txBox="1"/>
          <p:nvPr/>
        </p:nvSpPr>
        <p:spPr>
          <a:xfrm>
            <a:off x="1168400" y="1820595"/>
            <a:ext cx="8991600" cy="27938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Â</a:t>
            </a: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 moyen de participants : 52 ± 8 ans</a:t>
            </a:r>
          </a:p>
          <a:p>
            <a:pPr>
              <a:lnSpc>
                <a:spcPct val="150000"/>
              </a:lnSpc>
            </a:pPr>
            <a:endParaRPr lang="fr-FR" sz="24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Fréquence de la détresse psychologique ( ≈ 80%)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Chez les Cas  : 98% (132) depuis le jour de leur incarcération </a:t>
            </a:r>
          </a:p>
          <a:p>
            <a:pPr>
              <a:lnSpc>
                <a:spcPct val="150000"/>
              </a:lnSpc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chez les témoins :  63 % (87)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256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E8341-0EE9-4B85-B9C5-D7156500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-91439"/>
            <a:ext cx="12100560" cy="104648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Résultats 2/2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855E7AC-870E-4909-83F0-9560D7AB4F80}"/>
              </a:ext>
            </a:extLst>
          </p:cNvPr>
          <p:cNvSpPr txBox="1"/>
          <p:nvPr/>
        </p:nvSpPr>
        <p:spPr>
          <a:xfrm>
            <a:off x="0" y="1209378"/>
            <a:ext cx="1210056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En tenant compte de la durée de l’incarcération, de la présence d’antécédents familiaux d’hypertension artérielle, et de l’indice de masse corporelle: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- Les détenus en état de </a:t>
            </a:r>
            <a:r>
              <a:rPr lang="fr-FR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détresse psychologique 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avaient 12 fois plus de risque de développer une HTA par rapport aux détenus sans détresse psychologique.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5A8F4EE-4D91-450E-BC9A-EF9F6DE3BF02}"/>
              </a:ext>
            </a:extLst>
          </p:cNvPr>
          <p:cNvSpPr txBox="1"/>
          <p:nvPr/>
        </p:nvSpPr>
        <p:spPr>
          <a:xfrm>
            <a:off x="0" y="3813016"/>
            <a:ext cx="1210056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La présence </a:t>
            </a:r>
            <a:r>
              <a:rPr lang="fr-FR" sz="2400" b="1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d’antécédents familiaux d’HTA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est un risque élevé de survenue d’une HTA en prison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(aOR = 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23)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B247411-A44F-4E39-BE7E-5A955B33E46E}"/>
              </a:ext>
            </a:extLst>
          </p:cNvPr>
          <p:cNvSpPr txBox="1"/>
          <p:nvPr/>
        </p:nvSpPr>
        <p:spPr>
          <a:xfrm>
            <a:off x="91440" y="5398531"/>
            <a:ext cx="120091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Les détenus avec une </a:t>
            </a:r>
            <a:r>
              <a:rPr lang="fr-FR" sz="2400" b="1" u="sng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autonomisation financière 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avaient </a:t>
            </a:r>
            <a:r>
              <a:rPr lang="fr-FR" sz="2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moins de </a:t>
            </a:r>
            <a:r>
              <a:rPr lang="fr-F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risque de développer une HTA pendant l’incarcération, comparativement à ceux qui n’en avaient pas (aOR = 0,4).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6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E8341-0EE9-4B85-B9C5-D7156500C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" y="-91439"/>
            <a:ext cx="12100560" cy="1046480"/>
          </a:xfrm>
        </p:spPr>
        <p:txBody>
          <a:bodyPr>
            <a:normAutofit/>
          </a:bodyPr>
          <a:lstStyle/>
          <a:p>
            <a:pPr algn="ctr"/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45F8C2A-09EB-4982-A718-E37E4149EC18}"/>
              </a:ext>
            </a:extLst>
          </p:cNvPr>
          <p:cNvSpPr txBox="1"/>
          <p:nvPr/>
        </p:nvSpPr>
        <p:spPr>
          <a:xfrm>
            <a:off x="91440" y="2125395"/>
            <a:ext cx="12009120" cy="39018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détresse psychologique est fréquente en milieu carcéral.</a:t>
            </a:r>
          </a:p>
          <a:p>
            <a:pPr algn="just">
              <a:lnSpc>
                <a:spcPct val="150000"/>
              </a:lnSpc>
            </a:pP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a un lien important entre troubles psychosociaux et HTA survenant en milieu carcéral. </a:t>
            </a:r>
          </a:p>
          <a:p>
            <a:pPr algn="just">
              <a:lnSpc>
                <a:spcPct val="150000"/>
              </a:lnSpc>
            </a:pPr>
            <a:endParaRPr lang="fr-FR" sz="24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stratégies de prévention et de prise en charge de l’HTA dans cet environnement devraient intégrer un accompagnement psychosocial.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2978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589</Words>
  <Application>Microsoft Office PowerPoint</Application>
  <PresentationFormat>Grand écran</PresentationFormat>
  <Paragraphs>84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Hypertension artérielle incidente, facteurs associés dans les établissements pénitentiaires au Burkina Faso</vt:lpstr>
      <vt:lpstr>Introduction</vt:lpstr>
      <vt:lpstr>Méthode d’étude 1/4</vt:lpstr>
      <vt:lpstr>Méthode d’étude 2/4</vt:lpstr>
      <vt:lpstr>Méthode d’étude 3/4</vt:lpstr>
      <vt:lpstr>Méthode d’étude 4/4</vt:lpstr>
      <vt:lpstr>Résultats 1/1 </vt:lpstr>
      <vt:lpstr>Résultats 2/2 </vt:lpstr>
      <vt:lpstr>Conclusion</vt:lpstr>
      <vt:lpstr>Merci pour votre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Hypertension artérielle incidente, facteurs associés dans les établissements pénitentiaires au Burkina Faso</dc:title>
  <dc:creator>Jeoffray</dc:creator>
  <cp:lastModifiedBy>Jeoffray</cp:lastModifiedBy>
  <cp:revision>24</cp:revision>
  <dcterms:created xsi:type="dcterms:W3CDTF">2021-10-27T10:10:54Z</dcterms:created>
  <dcterms:modified xsi:type="dcterms:W3CDTF">2021-10-27T15:21:54Z</dcterms:modified>
</cp:coreProperties>
</file>